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1" r:id="rId3"/>
    <p:sldId id="258" r:id="rId4"/>
    <p:sldId id="259" r:id="rId5"/>
    <p:sldId id="260" r:id="rId6"/>
    <p:sldId id="262" r:id="rId7"/>
    <p:sldId id="263" r:id="rId8"/>
    <p:sldId id="264" r:id="rId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EEA"/>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21"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D197-5F74-4000-82AB-E28F9403FB92}" type="datetimeFigureOut">
              <a:rPr lang="sk-SK" smtClean="0"/>
              <a:t>2. 4. 2025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F1846-E974-4E61-9F96-E587FC4CD1FE}" type="slidenum">
              <a:rPr lang="sk-SK" smtClean="0"/>
              <a:t>‹#›</a:t>
            </a:fld>
            <a:endParaRPr lang="sk-SK"/>
          </a:p>
        </p:txBody>
      </p:sp>
    </p:spTree>
    <p:extLst>
      <p:ext uri="{BB962C8B-B14F-4D97-AF65-F5344CB8AC3E}">
        <p14:creationId xmlns:p14="http://schemas.microsoft.com/office/powerpoint/2010/main" val="53877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DC021-E9FC-719B-54EB-532B09536F44}"/>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1C97A432-BD6D-3027-EBF1-AD3B07AEF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934B7F5C-9C4A-6698-A152-DE15297465B2}"/>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9D152A4F-1652-7814-42ED-9A8D257C7D0B}"/>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AC0A25F-7D22-FBE7-6EFB-8C60174AA430}"/>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35037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3325F-A8FC-BE57-2B37-39DD7899A490}"/>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0FB4D8B9-6AC5-FC8D-CCEB-E25167369D10}"/>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5A60518-16AF-1F84-80D5-D60F56B8ABA1}"/>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0BB02A3A-6F29-22C0-10A6-0620E42F4A8B}"/>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969AD14-CCBF-D09F-8738-953C5BA891D1}"/>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235967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9CE9EF40-271C-B829-40E1-BB207EC0E173}"/>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96BB1B6F-CFA1-C9F1-373A-B27D031B2A83}"/>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9D55382-B8FA-4D51-D530-6793CD027240}"/>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994F3302-02EB-9B9C-80B2-9D2EDC85E9B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36A45FE0-5506-D52A-50C7-FC129FDFD24A}"/>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42021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1D1E27-FBEF-8A2A-EA7A-C0094C208943}"/>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E97AEA87-877A-68C5-6C63-6FA108ED79A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9627232D-F53C-D3F3-9A33-D20A760EBDE9}"/>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62139C1A-2DA6-C536-C968-ECC9EE735B3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154464B-8FC5-1669-1A86-B707C00CAF92}"/>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78260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39712-1B78-CA2B-320D-66C58F1C36BA}"/>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5662671A-CB16-932B-A4FB-086A4DB70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C40B5E93-D022-2831-B2C3-8E938176132C}"/>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8C25663A-68F3-00BA-0065-9B0D20BAAC50}"/>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F9EF118-8919-ACD1-182B-C54ACD245C7E}"/>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44075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4398F-1E37-21FA-6400-2E7E09EABC7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569A1CFD-23DA-9341-8E5E-0EA1BE66CDF8}"/>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2DC4C538-2214-B707-A972-97253963FC4F}"/>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5928A7B0-7E16-DDA6-BD0C-1E66D0DC8502}"/>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6" name="Zástupný objekt pre pätu 5">
            <a:extLst>
              <a:ext uri="{FF2B5EF4-FFF2-40B4-BE49-F238E27FC236}">
                <a16:creationId xmlns:a16="http://schemas.microsoft.com/office/drawing/2014/main" id="{5D8043D5-5B20-BA02-10EC-3C180439E7EA}"/>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DB6C651-2EA9-FC8A-EBA5-4340560EA1CF}"/>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230570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B5E4B3-9E95-1C25-8AA3-458E31805B28}"/>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06C2553E-0FE1-E62B-B9A4-6295681C3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C1096204-0C8F-B52C-630C-05421AABEE0F}"/>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CBF9694C-FB89-3455-DAFB-60B33B16E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A27D1403-7A93-9CEE-0929-73BD7F56555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FF203405-AC2C-4A9D-F096-59B6D05E1009}"/>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8" name="Zástupný objekt pre pätu 7">
            <a:extLst>
              <a:ext uri="{FF2B5EF4-FFF2-40B4-BE49-F238E27FC236}">
                <a16:creationId xmlns:a16="http://schemas.microsoft.com/office/drawing/2014/main" id="{90AB14D5-D993-633E-74F0-BEB27B6B08E6}"/>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C6D04FC4-14E4-BC8A-2B9D-4E629D737A86}"/>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765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78CCC-BE80-3E56-677B-A0BF03AB6C9C}"/>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782F3BD-67EA-9216-BF2A-A812074304D3}"/>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4" name="Zástupný objekt pre pätu 3">
            <a:extLst>
              <a:ext uri="{FF2B5EF4-FFF2-40B4-BE49-F238E27FC236}">
                <a16:creationId xmlns:a16="http://schemas.microsoft.com/office/drawing/2014/main" id="{7CA2FB1D-8F4E-3B85-B1D4-26C8E5193581}"/>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B086346C-6B92-8776-947E-FC8785DC13C0}"/>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80035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424023CD-0481-4268-A227-F460FBE353D2}"/>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3" name="Zástupný objekt pre pätu 2">
            <a:extLst>
              <a:ext uri="{FF2B5EF4-FFF2-40B4-BE49-F238E27FC236}">
                <a16:creationId xmlns:a16="http://schemas.microsoft.com/office/drawing/2014/main" id="{46D133AC-8160-015E-D4FD-40D579F8D88E}"/>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58BB8544-24B4-7C04-5063-FE9274CCC257}"/>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224215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B9A50-9DFE-3598-7A59-BEB596553E92}"/>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DB43C08-D1F6-959F-7BD4-DB98F774A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2542FC17-D71F-D4B5-A716-F90A7FEBA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E528EF4-1337-035E-8A10-F59911015055}"/>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6" name="Zástupný objekt pre pätu 5">
            <a:extLst>
              <a:ext uri="{FF2B5EF4-FFF2-40B4-BE49-F238E27FC236}">
                <a16:creationId xmlns:a16="http://schemas.microsoft.com/office/drawing/2014/main" id="{6091F5E2-1C71-B6C7-AF26-7FAD73CCA977}"/>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F0BD8097-761B-63EB-6442-7618910B64E8}"/>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4905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8B1AAB-105E-B227-0FA5-52171BD90DB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33FF508B-A59F-9C3B-BEA1-4B500A188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97DDCA05-BAF0-955A-B9A0-3EA58BE88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23E871C4-7C26-6289-28E7-31830CEA5769}"/>
              </a:ext>
            </a:extLst>
          </p:cNvPr>
          <p:cNvSpPr>
            <a:spLocks noGrp="1"/>
          </p:cNvSpPr>
          <p:nvPr>
            <p:ph type="dt" sz="half" idx="10"/>
          </p:nvPr>
        </p:nvSpPr>
        <p:spPr/>
        <p:txBody>
          <a:bodyPr/>
          <a:lstStyle/>
          <a:p>
            <a:fld id="{5A94EA61-C5C5-4560-A6E0-DB0E7C33A2DA}" type="datetimeFigureOut">
              <a:rPr lang="sk-SK" smtClean="0"/>
              <a:t>2. 4. 2025</a:t>
            </a:fld>
            <a:endParaRPr lang="sk-SK"/>
          </a:p>
        </p:txBody>
      </p:sp>
      <p:sp>
        <p:nvSpPr>
          <p:cNvPr id="6" name="Zástupný objekt pre pätu 5">
            <a:extLst>
              <a:ext uri="{FF2B5EF4-FFF2-40B4-BE49-F238E27FC236}">
                <a16:creationId xmlns:a16="http://schemas.microsoft.com/office/drawing/2014/main" id="{E644FB43-3E09-D802-D5B5-4917E2EF4FC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3B14CDD-DD80-CE42-3DCE-91A141762D0D}"/>
              </a:ext>
            </a:extLst>
          </p:cNvPr>
          <p:cNvSpPr>
            <a:spLocks noGrp="1"/>
          </p:cNvSpPr>
          <p:nvPr>
            <p:ph type="sldNum" sz="quarter" idx="12"/>
          </p:nvPr>
        </p:nvSpPr>
        <p:spPr/>
        <p:txBody>
          <a:bodyPr/>
          <a:lstStyle/>
          <a:p>
            <a:fld id="{B5D7C8C6-8DA9-42EA-A00A-075236E21C2F}" type="slidenum">
              <a:rPr lang="sk-SK" smtClean="0"/>
              <a:t>‹#›</a:t>
            </a:fld>
            <a:endParaRPr lang="sk-SK"/>
          </a:p>
        </p:txBody>
      </p:sp>
    </p:spTree>
    <p:extLst>
      <p:ext uri="{BB962C8B-B14F-4D97-AF65-F5344CB8AC3E}">
        <p14:creationId xmlns:p14="http://schemas.microsoft.com/office/powerpoint/2010/main" val="350821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3852FD67-90B6-2B21-7D07-B9ABF7C17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57A892B4-C646-F97B-47A3-40CD85A06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D7CEBD8-7708-E5B7-3406-08F13067D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4EA61-C5C5-4560-A6E0-DB0E7C33A2DA}" type="datetimeFigureOut">
              <a:rPr lang="sk-SK" smtClean="0"/>
              <a:t>2. 4. 2025</a:t>
            </a:fld>
            <a:endParaRPr lang="sk-SK"/>
          </a:p>
        </p:txBody>
      </p:sp>
      <p:sp>
        <p:nvSpPr>
          <p:cNvPr id="5" name="Zástupný objekt pre pätu 4">
            <a:extLst>
              <a:ext uri="{FF2B5EF4-FFF2-40B4-BE49-F238E27FC236}">
                <a16:creationId xmlns:a16="http://schemas.microsoft.com/office/drawing/2014/main" id="{7D2C4143-6FCA-2D02-4C09-2E7E8FE94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5777B56B-6DF8-0036-ECFE-02EACC262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7C8C6-8DA9-42EA-A00A-075236E21C2F}" type="slidenum">
              <a:rPr lang="sk-SK" smtClean="0"/>
              <a:t>‹#›</a:t>
            </a:fld>
            <a:endParaRPr lang="sk-SK"/>
          </a:p>
        </p:txBody>
      </p:sp>
    </p:spTree>
    <p:extLst>
      <p:ext uri="{BB962C8B-B14F-4D97-AF65-F5344CB8AC3E}">
        <p14:creationId xmlns:p14="http://schemas.microsoft.com/office/powerpoint/2010/main" val="114077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2E51C6CD-5466-F46F-6EA2-DB7B8D2BA08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6998" y="-2667000"/>
            <a:ext cx="6857999" cy="12192001"/>
          </a:xfrm>
          <a:prstGeom prst="rect">
            <a:avLst/>
          </a:prstGeom>
        </p:spPr>
      </p:pic>
      <p:sp>
        <p:nvSpPr>
          <p:cNvPr id="8" name="BlokTextu 7">
            <a:extLst>
              <a:ext uri="{FF2B5EF4-FFF2-40B4-BE49-F238E27FC236}">
                <a16:creationId xmlns:a16="http://schemas.microsoft.com/office/drawing/2014/main" id="{0F9BE5C2-E1BD-82BB-1E12-DE07C2296F20}"/>
              </a:ext>
            </a:extLst>
          </p:cNvPr>
          <p:cNvSpPr txBox="1"/>
          <p:nvPr/>
        </p:nvSpPr>
        <p:spPr>
          <a:xfrm>
            <a:off x="401065" y="259828"/>
            <a:ext cx="7082301" cy="2123658"/>
          </a:xfrm>
          <a:prstGeom prst="rect">
            <a:avLst/>
          </a:prstGeom>
          <a:noFill/>
        </p:spPr>
        <p:txBody>
          <a:bodyPr wrap="square" rtlCol="0">
            <a:spAutoFit/>
          </a:bodyPr>
          <a:lstStyle/>
          <a:p>
            <a:r>
              <a:rPr lang="sk-SK" sz="9600" dirty="0" err="1">
                <a:latin typeface="Forte" panose="03060902040502070203" pitchFamily="66" charset="0"/>
              </a:rPr>
              <a:t>Bubble</a:t>
            </a:r>
            <a:r>
              <a:rPr lang="sk-SK" sz="9600" dirty="0">
                <a:latin typeface="Forte" panose="03060902040502070203" pitchFamily="66" charset="0"/>
              </a:rPr>
              <a:t> </a:t>
            </a:r>
            <a:r>
              <a:rPr lang="sk-SK" sz="9600" dirty="0" err="1">
                <a:latin typeface="Forte" panose="03060902040502070203" pitchFamily="66" charset="0"/>
              </a:rPr>
              <a:t>gum</a:t>
            </a:r>
            <a:endParaRPr lang="sk-SK" sz="9600" dirty="0">
              <a:latin typeface="Forte" panose="03060902040502070203" pitchFamily="66" charset="0"/>
            </a:endParaRPr>
          </a:p>
          <a:p>
            <a:r>
              <a:rPr lang="sk-SK" sz="3600" dirty="0">
                <a:latin typeface="Forte" panose="03060902040502070203" pitchFamily="66" charset="0"/>
              </a:rPr>
              <a:t>Skús to, nos to, miluj to</a:t>
            </a:r>
          </a:p>
        </p:txBody>
      </p:sp>
      <p:sp>
        <p:nvSpPr>
          <p:cNvPr id="9" name="BlokTextu 8">
            <a:extLst>
              <a:ext uri="{FF2B5EF4-FFF2-40B4-BE49-F238E27FC236}">
                <a16:creationId xmlns:a16="http://schemas.microsoft.com/office/drawing/2014/main" id="{3DD8F445-2BAD-0952-B1B7-3C43E65716FA}"/>
              </a:ext>
            </a:extLst>
          </p:cNvPr>
          <p:cNvSpPr txBox="1"/>
          <p:nvPr/>
        </p:nvSpPr>
        <p:spPr>
          <a:xfrm>
            <a:off x="401065" y="2485657"/>
            <a:ext cx="6883918" cy="1077218"/>
          </a:xfrm>
          <a:prstGeom prst="rect">
            <a:avLst/>
          </a:prstGeom>
          <a:noFill/>
        </p:spPr>
        <p:txBody>
          <a:bodyPr wrap="square" rtlCol="0">
            <a:spAutoFit/>
          </a:bodyPr>
          <a:lstStyle/>
          <a:p>
            <a:r>
              <a:rPr lang="sk-SK" sz="3200" dirty="0">
                <a:solidFill>
                  <a:schemeClr val="tx1">
                    <a:lumMod val="95000"/>
                    <a:lumOff val="5000"/>
                  </a:schemeClr>
                </a:solidFill>
                <a:latin typeface="Comic Sans MS" panose="030F0702030302020204" pitchFamily="66" charset="0"/>
              </a:rPr>
              <a:t>Predajca a producent kvalitného a štýlového oblečenia</a:t>
            </a:r>
          </a:p>
        </p:txBody>
      </p:sp>
      <p:pic>
        <p:nvPicPr>
          <p:cNvPr id="11" name="Obrázok 10">
            <a:extLst>
              <a:ext uri="{FF2B5EF4-FFF2-40B4-BE49-F238E27FC236}">
                <a16:creationId xmlns:a16="http://schemas.microsoft.com/office/drawing/2014/main" id="{1495923D-2288-46D5-1B77-7D9F6598C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863" y="4268864"/>
            <a:ext cx="3919294" cy="2237040"/>
          </a:xfrm>
          <a:prstGeom prst="roundRect">
            <a:avLst/>
          </a:prstGeom>
        </p:spPr>
      </p:pic>
    </p:spTree>
    <p:extLst>
      <p:ext uri="{BB962C8B-B14F-4D97-AF65-F5344CB8AC3E}">
        <p14:creationId xmlns:p14="http://schemas.microsoft.com/office/powerpoint/2010/main" val="315882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836E-44D9-60CB-EFBF-A1BDE1281F88}"/>
            </a:ext>
          </a:extLst>
        </p:cNvPr>
        <p:cNvGrpSpPr/>
        <p:nvPr/>
      </p:nvGrpSpPr>
      <p:grpSpPr>
        <a:xfrm>
          <a:off x="0" y="0"/>
          <a:ext cx="0" cy="0"/>
          <a:chOff x="0" y="0"/>
          <a:chExt cx="0" cy="0"/>
        </a:xfrm>
      </p:grpSpPr>
      <p:pic>
        <p:nvPicPr>
          <p:cNvPr id="7" name="Obrázok 6">
            <a:extLst>
              <a:ext uri="{FF2B5EF4-FFF2-40B4-BE49-F238E27FC236}">
                <a16:creationId xmlns:a16="http://schemas.microsoft.com/office/drawing/2014/main" id="{5794AC2B-1068-7FB6-D0F8-93BB02082BC6}"/>
              </a:ext>
            </a:extLst>
          </p:cNvPr>
          <p:cNvPicPr>
            <a:picLocks noChangeAspect="1"/>
          </p:cNvPicPr>
          <p:nvPr/>
        </p:nvPicPr>
        <p:blipFill>
          <a:blip r:embed="rId2">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6998" y="-2667000"/>
            <a:ext cx="6857999" cy="12192001"/>
          </a:xfrm>
          <a:prstGeom prst="rect">
            <a:avLst/>
          </a:prstGeom>
        </p:spPr>
      </p:pic>
      <p:sp>
        <p:nvSpPr>
          <p:cNvPr id="8" name="BlokTextu 7">
            <a:extLst>
              <a:ext uri="{FF2B5EF4-FFF2-40B4-BE49-F238E27FC236}">
                <a16:creationId xmlns:a16="http://schemas.microsoft.com/office/drawing/2014/main" id="{BF46B0C1-6AF9-F8BF-AD3C-7CA92F1C09D8}"/>
              </a:ext>
            </a:extLst>
          </p:cNvPr>
          <p:cNvSpPr txBox="1"/>
          <p:nvPr/>
        </p:nvSpPr>
        <p:spPr>
          <a:xfrm>
            <a:off x="411819" y="264311"/>
            <a:ext cx="7082301" cy="923330"/>
          </a:xfrm>
          <a:prstGeom prst="rect">
            <a:avLst/>
          </a:prstGeom>
          <a:noFill/>
        </p:spPr>
        <p:txBody>
          <a:bodyPr wrap="square" rtlCol="0">
            <a:spAutoFit/>
          </a:bodyPr>
          <a:lstStyle/>
          <a:p>
            <a:r>
              <a:rPr lang="sk-SK" sz="5400" dirty="0">
                <a:latin typeface="Forte" panose="03060902040502070203" pitchFamily="66" charset="0"/>
              </a:rPr>
              <a:t>Úvod</a:t>
            </a:r>
          </a:p>
        </p:txBody>
      </p:sp>
      <p:sp>
        <p:nvSpPr>
          <p:cNvPr id="2" name="BlokTextu 1">
            <a:extLst>
              <a:ext uri="{FF2B5EF4-FFF2-40B4-BE49-F238E27FC236}">
                <a16:creationId xmlns:a16="http://schemas.microsoft.com/office/drawing/2014/main" id="{A28A1324-A6C3-E335-5C50-457F5F998A14}"/>
              </a:ext>
            </a:extLst>
          </p:cNvPr>
          <p:cNvSpPr txBox="1"/>
          <p:nvPr/>
        </p:nvSpPr>
        <p:spPr>
          <a:xfrm>
            <a:off x="411819" y="1264324"/>
            <a:ext cx="6340486" cy="4154984"/>
          </a:xfrm>
          <a:prstGeom prst="rect">
            <a:avLst/>
          </a:prstGeom>
          <a:noFill/>
        </p:spPr>
        <p:txBody>
          <a:bodyPr wrap="square" rtlCol="0">
            <a:spAutoFit/>
          </a:bodyPr>
          <a:lstStyle/>
          <a:p>
            <a:r>
              <a:rPr lang="sk-SK" sz="2000" dirty="0">
                <a:latin typeface="Comic Sans MS" panose="030F0702030302020204" pitchFamily="66" charset="0"/>
              </a:rPr>
              <a:t> </a:t>
            </a:r>
            <a:r>
              <a:rPr lang="sk-SK" sz="2400" dirty="0">
                <a:latin typeface="Comic Sans MS" panose="030F0702030302020204" pitchFamily="66" charset="0"/>
              </a:rPr>
              <a:t>Milí zákazníci, sme firma, ktorá predáva kúsky oblečenia zamerané poväčšine na </a:t>
            </a:r>
            <a:r>
              <a:rPr lang="sk-SK" sz="2400" dirty="0" err="1">
                <a:latin typeface="Comic Sans MS" panose="030F0702030302020204" pitchFamily="66" charset="0"/>
              </a:rPr>
              <a:t>streetwear</a:t>
            </a:r>
            <a:r>
              <a:rPr lang="sk-SK" sz="2400" dirty="0">
                <a:latin typeface="Comic Sans MS" panose="030F0702030302020204" pitchFamily="66" charset="0"/>
              </a:rPr>
              <a:t> a pre ktorú sú zákazníci a pohodlie zákazníkov na prvom mieste.</a:t>
            </a:r>
          </a:p>
          <a:p>
            <a:r>
              <a:rPr lang="sk-SK" sz="2400" dirty="0">
                <a:latin typeface="Comic Sans MS" panose="030F0702030302020204" pitchFamily="66" charset="0"/>
              </a:rPr>
              <a:t> Odosielame už do 24 hodín. Naše predajne sa nachádzajú v Košiciach a v Bratislave. </a:t>
            </a:r>
          </a:p>
          <a:p>
            <a:r>
              <a:rPr lang="sk-SK" sz="2400" dirty="0">
                <a:latin typeface="Comic Sans MS" panose="030F0702030302020204" pitchFamily="66" charset="0"/>
              </a:rPr>
              <a:t> Chceme zmeniť stereotyp, aby sa oblečenie nenosilo iba z princípu, ale aby bolo dekoráciou Vášho tela.</a:t>
            </a:r>
          </a:p>
          <a:p>
            <a:r>
              <a:rPr lang="sk-SK" sz="2400" dirty="0">
                <a:latin typeface="Comic Sans MS" panose="030F0702030302020204" pitchFamily="66" charset="0"/>
              </a:rPr>
              <a:t> Fantázia nemá hraníc, a tak Vám ponúkame aj </a:t>
            </a:r>
            <a:r>
              <a:rPr lang="sk-SK" sz="2400" dirty="0" err="1">
                <a:latin typeface="Comic Sans MS" panose="030F0702030302020204" pitchFamily="66" charset="0"/>
              </a:rPr>
              <a:t>custom</a:t>
            </a:r>
            <a:r>
              <a:rPr lang="sk-SK" sz="2400" dirty="0">
                <a:latin typeface="Comic Sans MS" panose="030F0702030302020204" pitchFamily="66" charset="0"/>
              </a:rPr>
              <a:t> </a:t>
            </a:r>
            <a:r>
              <a:rPr lang="sk-SK" sz="2400" dirty="0" err="1">
                <a:latin typeface="Comic Sans MS" panose="030F0702030302020204" pitchFamily="66" charset="0"/>
              </a:rPr>
              <a:t>made</a:t>
            </a:r>
            <a:r>
              <a:rPr lang="sk-SK" sz="2400" dirty="0">
                <a:latin typeface="Comic Sans MS" panose="030F0702030302020204" pitchFamily="66" charset="0"/>
              </a:rPr>
              <a:t> oblečenie.</a:t>
            </a:r>
          </a:p>
        </p:txBody>
      </p:sp>
      <p:sp>
        <p:nvSpPr>
          <p:cNvPr id="4" name="Obdĺžnik: zaoblené rohy 3">
            <a:extLst>
              <a:ext uri="{FF2B5EF4-FFF2-40B4-BE49-F238E27FC236}">
                <a16:creationId xmlns:a16="http://schemas.microsoft.com/office/drawing/2014/main" id="{28D480D0-4483-BA9F-F8A3-4C1898EC48A8}"/>
              </a:ext>
            </a:extLst>
          </p:cNvPr>
          <p:cNvSpPr/>
          <p:nvPr/>
        </p:nvSpPr>
        <p:spPr>
          <a:xfrm>
            <a:off x="7325710" y="609600"/>
            <a:ext cx="3836276" cy="566507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a:extLst>
              <a:ext uri="{FF2B5EF4-FFF2-40B4-BE49-F238E27FC236}">
                <a16:creationId xmlns:a16="http://schemas.microsoft.com/office/drawing/2014/main" id="{2D4C499C-8AE3-4C02-BA1B-085FD3BC1EBA}"/>
              </a:ext>
            </a:extLst>
          </p:cNvPr>
          <p:cNvSpPr txBox="1"/>
          <p:nvPr/>
        </p:nvSpPr>
        <p:spPr>
          <a:xfrm>
            <a:off x="7494120" y="920621"/>
            <a:ext cx="3405108" cy="5016758"/>
          </a:xfrm>
          <a:prstGeom prst="rect">
            <a:avLst/>
          </a:prstGeom>
          <a:noFill/>
        </p:spPr>
        <p:txBody>
          <a:bodyPr wrap="square" rtlCol="0">
            <a:spAutoFit/>
          </a:bodyPr>
          <a:lstStyle/>
          <a:p>
            <a:pPr algn="ctr"/>
            <a:r>
              <a:rPr lang="sk-SK" sz="2000" dirty="0">
                <a:latin typeface="Comic Sans MS" panose="030F0702030302020204" pitchFamily="66" charset="0"/>
              </a:rPr>
              <a:t>Otváracie hodiny v našich predajniach</a:t>
            </a:r>
          </a:p>
          <a:p>
            <a:pPr algn="ctr"/>
            <a:endParaRPr lang="sk-SK" sz="2000" dirty="0">
              <a:latin typeface="Comic Sans MS" panose="030F0702030302020204" pitchFamily="66" charset="0"/>
            </a:endParaRPr>
          </a:p>
          <a:p>
            <a:pPr algn="ctr"/>
            <a:r>
              <a:rPr lang="sk-SK" sz="2000" dirty="0">
                <a:latin typeface="Comic Sans MS" panose="030F0702030302020204" pitchFamily="66" charset="0"/>
              </a:rPr>
              <a:t>Po: 08:00-20:00</a:t>
            </a:r>
          </a:p>
          <a:p>
            <a:pPr algn="ctr"/>
            <a:endParaRPr lang="sk-SK" sz="2000" dirty="0">
              <a:latin typeface="Comic Sans MS" panose="030F0702030302020204" pitchFamily="66" charset="0"/>
            </a:endParaRPr>
          </a:p>
          <a:p>
            <a:pPr algn="ctr"/>
            <a:r>
              <a:rPr lang="sk-SK" sz="2000" dirty="0" err="1">
                <a:latin typeface="Comic Sans MS" panose="030F0702030302020204" pitchFamily="66" charset="0"/>
              </a:rPr>
              <a:t>Ut</a:t>
            </a:r>
            <a:r>
              <a:rPr lang="sk-SK" sz="2000" dirty="0">
                <a:latin typeface="Comic Sans MS" panose="030F0702030302020204" pitchFamily="66" charset="0"/>
              </a:rPr>
              <a:t>: 08:00-20:00</a:t>
            </a:r>
          </a:p>
          <a:p>
            <a:pPr algn="ctr"/>
            <a:endParaRPr lang="sk-SK" sz="2000" dirty="0">
              <a:latin typeface="Comic Sans MS" panose="030F0702030302020204" pitchFamily="66" charset="0"/>
            </a:endParaRPr>
          </a:p>
          <a:p>
            <a:pPr algn="ctr"/>
            <a:r>
              <a:rPr lang="sk-SK" sz="2000" dirty="0" err="1">
                <a:latin typeface="Comic Sans MS" panose="030F0702030302020204" pitchFamily="66" charset="0"/>
              </a:rPr>
              <a:t>Str</a:t>
            </a:r>
            <a:r>
              <a:rPr lang="sk-SK" sz="2000" dirty="0">
                <a:latin typeface="Comic Sans MS" panose="030F0702030302020204" pitchFamily="66" charset="0"/>
              </a:rPr>
              <a:t>: 08:00-20:00</a:t>
            </a:r>
          </a:p>
          <a:p>
            <a:pPr algn="ctr"/>
            <a:endParaRPr lang="sk-SK" sz="2000" dirty="0">
              <a:latin typeface="Comic Sans MS" panose="030F0702030302020204" pitchFamily="66" charset="0"/>
            </a:endParaRPr>
          </a:p>
          <a:p>
            <a:pPr algn="ctr"/>
            <a:r>
              <a:rPr lang="sk-SK" sz="2000" dirty="0" err="1">
                <a:latin typeface="Comic Sans MS" panose="030F0702030302020204" pitchFamily="66" charset="0"/>
              </a:rPr>
              <a:t>Št</a:t>
            </a:r>
            <a:r>
              <a:rPr lang="sk-SK" sz="2000" dirty="0">
                <a:latin typeface="Comic Sans MS" panose="030F0702030302020204" pitchFamily="66" charset="0"/>
              </a:rPr>
              <a:t>: 08:00-20:00</a:t>
            </a:r>
          </a:p>
          <a:p>
            <a:pPr algn="ctr"/>
            <a:endParaRPr lang="sk-SK" sz="2000" dirty="0">
              <a:latin typeface="Comic Sans MS" panose="030F0702030302020204" pitchFamily="66" charset="0"/>
            </a:endParaRPr>
          </a:p>
          <a:p>
            <a:pPr algn="ctr"/>
            <a:r>
              <a:rPr lang="sk-SK" sz="2000" dirty="0">
                <a:latin typeface="Comic Sans MS" panose="030F0702030302020204" pitchFamily="66" charset="0"/>
              </a:rPr>
              <a:t>Pi: 08:00-20:00</a:t>
            </a:r>
          </a:p>
          <a:p>
            <a:pPr algn="ctr"/>
            <a:endParaRPr lang="sk-SK" sz="2000" dirty="0">
              <a:latin typeface="Comic Sans MS" panose="030F0702030302020204" pitchFamily="66" charset="0"/>
            </a:endParaRPr>
          </a:p>
          <a:p>
            <a:pPr algn="ctr"/>
            <a:r>
              <a:rPr lang="sk-SK" sz="2000" dirty="0">
                <a:latin typeface="Comic Sans MS" panose="030F0702030302020204" pitchFamily="66" charset="0"/>
              </a:rPr>
              <a:t>So: 09:00-21:00</a:t>
            </a:r>
          </a:p>
          <a:p>
            <a:pPr algn="ctr"/>
            <a:endParaRPr lang="sk-SK" sz="2000" dirty="0">
              <a:latin typeface="Comic Sans MS" panose="030F0702030302020204" pitchFamily="66" charset="0"/>
            </a:endParaRPr>
          </a:p>
          <a:p>
            <a:pPr algn="ctr"/>
            <a:r>
              <a:rPr lang="sk-SK" sz="2000" dirty="0" err="1">
                <a:latin typeface="Comic Sans MS" panose="030F0702030302020204" pitchFamily="66" charset="0"/>
              </a:rPr>
              <a:t>Ne</a:t>
            </a:r>
            <a:r>
              <a:rPr lang="sk-SK" sz="2000" dirty="0">
                <a:latin typeface="Comic Sans MS" panose="030F0702030302020204" pitchFamily="66" charset="0"/>
              </a:rPr>
              <a:t>: zatvorené</a:t>
            </a:r>
          </a:p>
        </p:txBody>
      </p:sp>
    </p:spTree>
    <p:extLst>
      <p:ext uri="{BB962C8B-B14F-4D97-AF65-F5344CB8AC3E}">
        <p14:creationId xmlns:p14="http://schemas.microsoft.com/office/powerpoint/2010/main" val="298513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3797-7D4D-217E-A8B0-659A8E26A0C9}"/>
            </a:ext>
          </a:extLst>
        </p:cNvPr>
        <p:cNvGrpSpPr/>
        <p:nvPr/>
      </p:nvGrpSpPr>
      <p:grpSpPr>
        <a:xfrm>
          <a:off x="0" y="0"/>
          <a:ext cx="0" cy="0"/>
          <a:chOff x="0" y="0"/>
          <a:chExt cx="0" cy="0"/>
        </a:xfrm>
      </p:grpSpPr>
      <p:pic>
        <p:nvPicPr>
          <p:cNvPr id="7" name="Obrázok 6">
            <a:extLst>
              <a:ext uri="{FF2B5EF4-FFF2-40B4-BE49-F238E27FC236}">
                <a16:creationId xmlns:a16="http://schemas.microsoft.com/office/drawing/2014/main" id="{655CE573-B53C-8809-7334-DE02105E338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6998" y="-2667000"/>
            <a:ext cx="6857999" cy="12192001"/>
          </a:xfrm>
          <a:prstGeom prst="rect">
            <a:avLst/>
          </a:prstGeom>
        </p:spPr>
      </p:pic>
      <p:sp>
        <p:nvSpPr>
          <p:cNvPr id="2" name="BlokTextu 1">
            <a:extLst>
              <a:ext uri="{FF2B5EF4-FFF2-40B4-BE49-F238E27FC236}">
                <a16:creationId xmlns:a16="http://schemas.microsoft.com/office/drawing/2014/main" id="{3E913BDC-21E3-6128-E5C0-AD433499132E}"/>
              </a:ext>
            </a:extLst>
          </p:cNvPr>
          <p:cNvSpPr txBox="1"/>
          <p:nvPr/>
        </p:nvSpPr>
        <p:spPr>
          <a:xfrm>
            <a:off x="509155" y="251058"/>
            <a:ext cx="3356263" cy="923330"/>
          </a:xfrm>
          <a:prstGeom prst="rect">
            <a:avLst/>
          </a:prstGeom>
          <a:noFill/>
        </p:spPr>
        <p:txBody>
          <a:bodyPr wrap="square" rtlCol="0">
            <a:spAutoFit/>
          </a:bodyPr>
          <a:lstStyle/>
          <a:p>
            <a:r>
              <a:rPr lang="sk-SK" sz="5400" dirty="0">
                <a:latin typeface="Forte" panose="03060902040502070203" pitchFamily="66" charset="0"/>
              </a:rPr>
              <a:t>O nás</a:t>
            </a:r>
          </a:p>
        </p:txBody>
      </p:sp>
      <p:sp>
        <p:nvSpPr>
          <p:cNvPr id="3" name="BlokTextu 2">
            <a:extLst>
              <a:ext uri="{FF2B5EF4-FFF2-40B4-BE49-F238E27FC236}">
                <a16:creationId xmlns:a16="http://schemas.microsoft.com/office/drawing/2014/main" id="{5B5FD6BF-B23D-2AB6-C3E7-7537F43522FF}"/>
              </a:ext>
            </a:extLst>
          </p:cNvPr>
          <p:cNvSpPr txBox="1"/>
          <p:nvPr/>
        </p:nvSpPr>
        <p:spPr>
          <a:xfrm>
            <a:off x="509155" y="1174388"/>
            <a:ext cx="7594321" cy="4708981"/>
          </a:xfrm>
          <a:prstGeom prst="rect">
            <a:avLst/>
          </a:prstGeom>
          <a:noFill/>
        </p:spPr>
        <p:txBody>
          <a:bodyPr wrap="square" rtlCol="0">
            <a:spAutoFit/>
          </a:bodyPr>
          <a:lstStyle/>
          <a:p>
            <a:r>
              <a:rPr lang="sk-SK" sz="2000" dirty="0">
                <a:latin typeface="Comic Sans MS" panose="030F0702030302020204" pitchFamily="66" charset="0"/>
              </a:rPr>
              <a:t> Milí zákazníci, naša firma Vám ponúka čo najkvalitnejšie a najmódnejšie oblečenie. Poväčšine sa zameriavame na </a:t>
            </a:r>
            <a:r>
              <a:rPr lang="sk-SK" sz="2000" b="1" dirty="0" err="1">
                <a:latin typeface="Comic Sans MS" panose="030F0702030302020204" pitchFamily="66" charset="0"/>
              </a:rPr>
              <a:t>streetwearový</a:t>
            </a:r>
            <a:r>
              <a:rPr lang="sk-SK" sz="2000" dirty="0">
                <a:latin typeface="Comic Sans MS" panose="030F0702030302020204" pitchFamily="66" charset="0"/>
              </a:rPr>
              <a:t> štýl, ale určite si tu každý nájde "</a:t>
            </a:r>
            <a:r>
              <a:rPr lang="sk-SK" sz="2000" b="1" dirty="0">
                <a:latin typeface="Comic Sans MS" panose="030F0702030302020204" pitchFamily="66" charset="0"/>
              </a:rPr>
              <a:t>to svoje</a:t>
            </a:r>
            <a:r>
              <a:rPr lang="sk-SK" sz="2000" dirty="0">
                <a:latin typeface="Comic Sans MS" panose="030F0702030302020204" pitchFamily="66" charset="0"/>
              </a:rPr>
              <a:t>". Keďže sa staráme o vaše pohodlie, ako jedna z mála firiem ponúkame viacero </a:t>
            </a:r>
            <a:r>
              <a:rPr lang="sk-SK" sz="2000" b="1" dirty="0">
                <a:latin typeface="Comic Sans MS" panose="030F0702030302020204" pitchFamily="66" charset="0"/>
              </a:rPr>
              <a:t>služieb</a:t>
            </a:r>
            <a:r>
              <a:rPr lang="sk-SK" sz="2000" dirty="0">
                <a:latin typeface="Comic Sans MS" panose="030F0702030302020204" pitchFamily="66" charset="0"/>
              </a:rPr>
              <a:t> (uvedených v slide 4).</a:t>
            </a:r>
          </a:p>
          <a:p>
            <a:r>
              <a:rPr lang="sk-SK" sz="2000" dirty="0">
                <a:latin typeface="Comic Sans MS" panose="030F0702030302020204" pitchFamily="66" charset="0"/>
              </a:rPr>
              <a:t> Ďalej, Vaše objednávky odosielame už </a:t>
            </a:r>
            <a:r>
              <a:rPr lang="sk-SK" sz="2000" b="1" dirty="0">
                <a:latin typeface="Comic Sans MS" panose="030F0702030302020204" pitchFamily="66" charset="0"/>
              </a:rPr>
              <a:t>do 24 hodín</a:t>
            </a:r>
            <a:r>
              <a:rPr lang="sk-SK" sz="2000" dirty="0">
                <a:latin typeface="Comic Sans MS" panose="030F0702030302020204" pitchFamily="66" charset="0"/>
              </a:rPr>
              <a:t>, a tak  objednávka môže byť u Vás už </a:t>
            </a:r>
            <a:r>
              <a:rPr lang="sk-SK" sz="2000" b="1" dirty="0">
                <a:latin typeface="Comic Sans MS" panose="030F0702030302020204" pitchFamily="66" charset="0"/>
              </a:rPr>
              <a:t>do 2 pracovných dní</a:t>
            </a:r>
            <a:r>
              <a:rPr lang="sk-SK" sz="2000" dirty="0">
                <a:latin typeface="Comic Sans MS" panose="030F0702030302020204" pitchFamily="66" charset="0"/>
              </a:rPr>
              <a:t>. Momentálne sa naše predajne nachádzajú len v </a:t>
            </a:r>
            <a:r>
              <a:rPr lang="sk-SK" sz="2000" b="1" dirty="0">
                <a:latin typeface="Comic Sans MS" panose="030F0702030302020204" pitchFamily="66" charset="0"/>
              </a:rPr>
              <a:t>Bratislave</a:t>
            </a:r>
            <a:r>
              <a:rPr lang="sk-SK" sz="2000" dirty="0">
                <a:latin typeface="Comic Sans MS" panose="030F0702030302020204" pitchFamily="66" charset="0"/>
              </a:rPr>
              <a:t> a v </a:t>
            </a:r>
            <a:r>
              <a:rPr lang="sk-SK" sz="2000" b="1" dirty="0">
                <a:latin typeface="Comic Sans MS" panose="030F0702030302020204" pitchFamily="66" charset="0"/>
              </a:rPr>
              <a:t>Košiciach</a:t>
            </a:r>
            <a:r>
              <a:rPr lang="sk-SK" sz="2000" dirty="0">
                <a:latin typeface="Comic Sans MS" panose="030F0702030302020204" pitchFamily="66" charset="0"/>
              </a:rPr>
              <a:t>, ale postupne ich rozširujeme a onedlho budú aj na strednom Slovensku. Objednať si samozrejme môžete z celého </a:t>
            </a:r>
            <a:r>
              <a:rPr lang="sk-SK" sz="2000" b="1" dirty="0">
                <a:latin typeface="Comic Sans MS" panose="030F0702030302020204" pitchFamily="66" charset="0"/>
              </a:rPr>
              <a:t>Slovenska</a:t>
            </a:r>
            <a:r>
              <a:rPr lang="sk-SK" sz="2000" dirty="0">
                <a:latin typeface="Comic Sans MS" panose="030F0702030302020204" pitchFamily="66" charset="0"/>
              </a:rPr>
              <a:t>, dokonca aj z </a:t>
            </a:r>
            <a:r>
              <a:rPr lang="sk-SK" sz="2000" b="1" dirty="0">
                <a:latin typeface="Comic Sans MS" panose="030F0702030302020204" pitchFamily="66" charset="0"/>
              </a:rPr>
              <a:t>Česka</a:t>
            </a:r>
            <a:r>
              <a:rPr lang="sk-SK" sz="2000" dirty="0">
                <a:latin typeface="Comic Sans MS" panose="030F0702030302020204" pitchFamily="66" charset="0"/>
              </a:rPr>
              <a:t>.</a:t>
            </a:r>
          </a:p>
          <a:p>
            <a:r>
              <a:rPr lang="sk-SK" sz="2000" dirty="0">
                <a:latin typeface="Comic Sans MS" panose="030F0702030302020204" pitchFamily="66" charset="0"/>
              </a:rPr>
              <a:t> Naše výrobky sú z výlučne </a:t>
            </a:r>
            <a:r>
              <a:rPr lang="sk-SK" sz="2000" b="1" dirty="0">
                <a:latin typeface="Comic Sans MS" panose="030F0702030302020204" pitchFamily="66" charset="0"/>
              </a:rPr>
              <a:t>prírodných</a:t>
            </a:r>
            <a:r>
              <a:rPr lang="sk-SK" sz="2000" dirty="0">
                <a:latin typeface="Comic Sans MS" panose="030F0702030302020204" pitchFamily="66" charset="0"/>
              </a:rPr>
              <a:t> a </a:t>
            </a:r>
            <a:r>
              <a:rPr lang="sk-SK" sz="2000" b="1" dirty="0">
                <a:latin typeface="Comic Sans MS" panose="030F0702030302020204" pitchFamily="66" charset="0"/>
              </a:rPr>
              <a:t>recyklovaných látok</a:t>
            </a:r>
            <a:r>
              <a:rPr lang="sk-SK" sz="2000" dirty="0">
                <a:latin typeface="Comic Sans MS" panose="030F0702030302020204" pitchFamily="66" charset="0"/>
              </a:rPr>
              <a:t>, pretože sa snažíme čo najviac šetriť životné prostredie. Na výrobe našich kúskov podieľajú šikovní ľudia, ktorí šijú tieto kúsky ručne a precízne. </a:t>
            </a:r>
          </a:p>
        </p:txBody>
      </p:sp>
      <p:pic>
        <p:nvPicPr>
          <p:cNvPr id="4" name="Obrázok 3">
            <a:extLst>
              <a:ext uri="{FF2B5EF4-FFF2-40B4-BE49-F238E27FC236}">
                <a16:creationId xmlns:a16="http://schemas.microsoft.com/office/drawing/2014/main" id="{C79F5B45-5F5B-73CF-2E3D-A6A439221C2D}"/>
              </a:ext>
            </a:extLst>
          </p:cNvPr>
          <p:cNvPicPr>
            <a:picLocks noChangeAspect="1"/>
          </p:cNvPicPr>
          <p:nvPr/>
        </p:nvPicPr>
        <p:blipFill>
          <a:blip r:embed="rId3">
            <a:grayscl/>
          </a:blip>
          <a:stretch>
            <a:fillRect/>
          </a:stretch>
        </p:blipFill>
        <p:spPr>
          <a:xfrm>
            <a:off x="8728247" y="3429000"/>
            <a:ext cx="2265573" cy="2148963"/>
          </a:xfrm>
          <a:prstGeom prst="ellipse">
            <a:avLst/>
          </a:prstGeom>
        </p:spPr>
      </p:pic>
    </p:spTree>
    <p:extLst>
      <p:ext uri="{BB962C8B-B14F-4D97-AF65-F5344CB8AC3E}">
        <p14:creationId xmlns:p14="http://schemas.microsoft.com/office/powerpoint/2010/main" val="118454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62C2-52F1-2692-047B-B16AD250FE40}"/>
            </a:ext>
          </a:extLst>
        </p:cNvPr>
        <p:cNvGrpSpPr/>
        <p:nvPr/>
      </p:nvGrpSpPr>
      <p:grpSpPr>
        <a:xfrm>
          <a:off x="0" y="0"/>
          <a:ext cx="0" cy="0"/>
          <a:chOff x="0" y="0"/>
          <a:chExt cx="0" cy="0"/>
        </a:xfrm>
      </p:grpSpPr>
      <p:pic>
        <p:nvPicPr>
          <p:cNvPr id="7" name="Obrázok 6">
            <a:extLst>
              <a:ext uri="{FF2B5EF4-FFF2-40B4-BE49-F238E27FC236}">
                <a16:creationId xmlns:a16="http://schemas.microsoft.com/office/drawing/2014/main" id="{5936FE76-204D-8391-C9A2-472D7CDF3B3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66998" y="-2667000"/>
            <a:ext cx="6857999" cy="12192001"/>
          </a:xfrm>
          <a:prstGeom prst="rect">
            <a:avLst/>
          </a:prstGeom>
        </p:spPr>
      </p:pic>
      <p:sp>
        <p:nvSpPr>
          <p:cNvPr id="2" name="BlokTextu 1">
            <a:extLst>
              <a:ext uri="{FF2B5EF4-FFF2-40B4-BE49-F238E27FC236}">
                <a16:creationId xmlns:a16="http://schemas.microsoft.com/office/drawing/2014/main" id="{016A61AA-44C1-3EF2-9767-36B0D7CC2751}"/>
              </a:ext>
            </a:extLst>
          </p:cNvPr>
          <p:cNvSpPr txBox="1"/>
          <p:nvPr/>
        </p:nvSpPr>
        <p:spPr>
          <a:xfrm>
            <a:off x="515663" y="212894"/>
            <a:ext cx="3036833" cy="923330"/>
          </a:xfrm>
          <a:prstGeom prst="rect">
            <a:avLst/>
          </a:prstGeom>
          <a:noFill/>
        </p:spPr>
        <p:txBody>
          <a:bodyPr wrap="square" rtlCol="0">
            <a:spAutoFit/>
          </a:bodyPr>
          <a:lstStyle/>
          <a:p>
            <a:r>
              <a:rPr lang="sk-SK" sz="5400" dirty="0">
                <a:latin typeface="Forte" panose="03060902040502070203" pitchFamily="66" charset="0"/>
              </a:rPr>
              <a:t>Služby</a:t>
            </a:r>
          </a:p>
        </p:txBody>
      </p:sp>
      <p:sp>
        <p:nvSpPr>
          <p:cNvPr id="3" name="BlokTextu 2">
            <a:extLst>
              <a:ext uri="{FF2B5EF4-FFF2-40B4-BE49-F238E27FC236}">
                <a16:creationId xmlns:a16="http://schemas.microsoft.com/office/drawing/2014/main" id="{8F8DFCD4-584C-344E-E43A-2DC87D18DD31}"/>
              </a:ext>
            </a:extLst>
          </p:cNvPr>
          <p:cNvSpPr txBox="1"/>
          <p:nvPr/>
        </p:nvSpPr>
        <p:spPr>
          <a:xfrm>
            <a:off x="515663" y="1349117"/>
            <a:ext cx="11001823" cy="3272947"/>
          </a:xfrm>
          <a:prstGeom prst="rect">
            <a:avLst/>
          </a:prstGeom>
          <a:noFill/>
        </p:spPr>
        <p:txBody>
          <a:bodyPr wrap="square" rtlCol="0">
            <a:spAutoFit/>
          </a:bodyPr>
          <a:lstStyle/>
          <a:p>
            <a:pPr algn="ctr"/>
            <a:r>
              <a:rPr lang="sk-SK" sz="2000" dirty="0">
                <a:latin typeface="Comic Sans MS" panose="030F0702030302020204" pitchFamily="66" charset="0"/>
              </a:rPr>
              <a:t>Tak ako každá firma aj my Vám ponúkame </a:t>
            </a:r>
            <a:r>
              <a:rPr lang="sk-SK" sz="2000" b="1" dirty="0">
                <a:latin typeface="Comic Sans MS" panose="030F0702030302020204" pitchFamily="66" charset="0"/>
              </a:rPr>
              <a:t>služby</a:t>
            </a:r>
            <a:r>
              <a:rPr lang="sk-SK" sz="2000" dirty="0">
                <a:latin typeface="Comic Sans MS" panose="030F0702030302020204" pitchFamily="66" charset="0"/>
              </a:rPr>
              <a:t>. Naše služby sme sa snažili urobiť tak, aby Vám uľahčili a spríjemnili nákup na našej stránke a v našich predajniach. Áno, tieto služby ponúkame aj priamo na našich predajniach, kde sa Vám budú venovať naši spoľahliví a milí zamestnanci, ktorí všetko Vám s radosťou vysvetlia a pomôžu.</a:t>
            </a:r>
          </a:p>
          <a:p>
            <a:endParaRPr lang="sk-SK" sz="2000" dirty="0">
              <a:latin typeface="Comic Sans MS" panose="030F0702030302020204" pitchFamily="66" charset="0"/>
            </a:endParaRPr>
          </a:p>
          <a:p>
            <a:r>
              <a:rPr lang="sk-SK" sz="2000" b="1" dirty="0">
                <a:latin typeface="Comic Sans MS" panose="030F0702030302020204" pitchFamily="66" charset="0"/>
              </a:rPr>
              <a:t>Ponúkame:</a:t>
            </a:r>
          </a:p>
          <a:p>
            <a:pPr marL="342900" indent="-342900">
              <a:lnSpc>
                <a:spcPct val="150000"/>
              </a:lnSpc>
              <a:buFont typeface="Arial" panose="020B0604020202020204" pitchFamily="34" charset="0"/>
              <a:buChar char="•"/>
            </a:pPr>
            <a:r>
              <a:rPr lang="sk-SK" sz="2000" dirty="0">
                <a:latin typeface="Comic Sans MS" panose="030F0702030302020204" pitchFamily="66" charset="0"/>
              </a:rPr>
              <a:t>Skracovanie oblečenia</a:t>
            </a:r>
          </a:p>
          <a:p>
            <a:pPr marL="342900" indent="-342900">
              <a:lnSpc>
                <a:spcPct val="150000"/>
              </a:lnSpc>
              <a:buFont typeface="Arial" panose="020B0604020202020204" pitchFamily="34" charset="0"/>
              <a:buChar char="•"/>
            </a:pPr>
            <a:r>
              <a:rPr lang="sk-SK" sz="2000" dirty="0" err="1">
                <a:latin typeface="Comic Sans MS" panose="030F0702030302020204" pitchFamily="66" charset="0"/>
              </a:rPr>
              <a:t>Custom</a:t>
            </a:r>
            <a:r>
              <a:rPr lang="sk-SK" sz="2000" dirty="0">
                <a:latin typeface="Comic Sans MS" panose="030F0702030302020204" pitchFamily="66" charset="0"/>
              </a:rPr>
              <a:t> </a:t>
            </a:r>
            <a:r>
              <a:rPr lang="sk-SK" sz="2000" dirty="0" err="1">
                <a:latin typeface="Comic Sans MS" panose="030F0702030302020204" pitchFamily="66" charset="0"/>
              </a:rPr>
              <a:t>made</a:t>
            </a:r>
            <a:r>
              <a:rPr lang="sk-SK" sz="2000" dirty="0">
                <a:latin typeface="Comic Sans MS" panose="030F0702030302020204" pitchFamily="66" charset="0"/>
              </a:rPr>
              <a:t> oblečenie</a:t>
            </a:r>
          </a:p>
          <a:p>
            <a:pPr marL="342900" indent="-342900">
              <a:lnSpc>
                <a:spcPct val="150000"/>
              </a:lnSpc>
              <a:buFont typeface="Arial" panose="020B0604020202020204" pitchFamily="34" charset="0"/>
              <a:buChar char="•"/>
            </a:pPr>
            <a:r>
              <a:rPr lang="sk-SK" sz="2000" dirty="0">
                <a:latin typeface="Comic Sans MS" panose="030F0702030302020204" pitchFamily="66" charset="0"/>
              </a:rPr>
              <a:t>100% recyklované a bavlnené oblečenie</a:t>
            </a:r>
          </a:p>
        </p:txBody>
      </p:sp>
    </p:spTree>
    <p:extLst>
      <p:ext uri="{BB962C8B-B14F-4D97-AF65-F5344CB8AC3E}">
        <p14:creationId xmlns:p14="http://schemas.microsoft.com/office/powerpoint/2010/main" val="341370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60D8-2729-9BFF-B5F2-E4251578B184}"/>
            </a:ext>
          </a:extLst>
        </p:cNvPr>
        <p:cNvGrpSpPr/>
        <p:nvPr/>
      </p:nvGrpSpPr>
      <p:grpSpPr>
        <a:xfrm>
          <a:off x="0" y="0"/>
          <a:ext cx="0" cy="0"/>
          <a:chOff x="0" y="0"/>
          <a:chExt cx="0" cy="0"/>
        </a:xfrm>
      </p:grpSpPr>
      <p:pic>
        <p:nvPicPr>
          <p:cNvPr id="3" name="Obrázok 2">
            <a:extLst>
              <a:ext uri="{FF2B5EF4-FFF2-40B4-BE49-F238E27FC236}">
                <a16:creationId xmlns:a16="http://schemas.microsoft.com/office/drawing/2014/main" id="{E39BB97E-BCBE-F781-4ECA-066F53F46E75}"/>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16200000">
            <a:off x="2653117" y="-2653035"/>
            <a:ext cx="6885770" cy="12192001"/>
          </a:xfrm>
          <a:prstGeom prst="rect">
            <a:avLst/>
          </a:prstGeom>
        </p:spPr>
      </p:pic>
      <p:sp>
        <p:nvSpPr>
          <p:cNvPr id="4" name="BlokTextu 3">
            <a:extLst>
              <a:ext uri="{FF2B5EF4-FFF2-40B4-BE49-F238E27FC236}">
                <a16:creationId xmlns:a16="http://schemas.microsoft.com/office/drawing/2014/main" id="{B8C25F30-D1D4-3320-2B88-34CB553A2D89}"/>
              </a:ext>
            </a:extLst>
          </p:cNvPr>
          <p:cNvSpPr txBox="1"/>
          <p:nvPr/>
        </p:nvSpPr>
        <p:spPr>
          <a:xfrm>
            <a:off x="311011" y="331866"/>
            <a:ext cx="7813486" cy="923330"/>
          </a:xfrm>
          <a:prstGeom prst="rect">
            <a:avLst/>
          </a:prstGeom>
          <a:noFill/>
        </p:spPr>
        <p:txBody>
          <a:bodyPr wrap="square" rtlCol="0">
            <a:spAutoFit/>
          </a:bodyPr>
          <a:lstStyle/>
          <a:p>
            <a:r>
              <a:rPr lang="sk-SK" sz="5400" dirty="0">
                <a:latin typeface="Forte" panose="03060902040502070203" pitchFamily="66" charset="0"/>
              </a:rPr>
              <a:t>Skracovanie oblečenia</a:t>
            </a:r>
          </a:p>
        </p:txBody>
      </p:sp>
      <p:sp>
        <p:nvSpPr>
          <p:cNvPr id="5" name="BlokTextu 4">
            <a:extLst>
              <a:ext uri="{FF2B5EF4-FFF2-40B4-BE49-F238E27FC236}">
                <a16:creationId xmlns:a16="http://schemas.microsoft.com/office/drawing/2014/main" id="{5044D652-447A-609C-BB8B-C808B4A60FCC}"/>
              </a:ext>
            </a:extLst>
          </p:cNvPr>
          <p:cNvSpPr txBox="1"/>
          <p:nvPr/>
        </p:nvSpPr>
        <p:spPr>
          <a:xfrm>
            <a:off x="311011" y="1378647"/>
            <a:ext cx="6920106" cy="4401205"/>
          </a:xfrm>
          <a:prstGeom prst="rect">
            <a:avLst/>
          </a:prstGeom>
          <a:noFill/>
        </p:spPr>
        <p:txBody>
          <a:bodyPr wrap="square" rtlCol="0">
            <a:spAutoFit/>
          </a:bodyPr>
          <a:lstStyle/>
          <a:p>
            <a:pPr algn="ctr"/>
            <a:r>
              <a:rPr lang="sk-SK" sz="2000" dirty="0">
                <a:latin typeface="Comic Sans MS" panose="030F0702030302020204" pitchFamily="66" charset="0"/>
              </a:rPr>
              <a:t>Je ťažké nájsť kúsok oblečenia, ktorý Vám dokonalo sadne, a preto Vám ponúkame </a:t>
            </a:r>
            <a:r>
              <a:rPr lang="sk-SK" sz="2000" b="1" dirty="0">
                <a:latin typeface="Comic Sans MS" panose="030F0702030302020204" pitchFamily="66" charset="0"/>
              </a:rPr>
              <a:t>skracovanie oblečenia</a:t>
            </a:r>
            <a:r>
              <a:rPr lang="sk-SK" sz="2000" dirty="0">
                <a:latin typeface="Comic Sans MS" panose="030F0702030302020204" pitchFamily="66" charset="0"/>
              </a:rPr>
              <a:t>. Pravidlá sú jednoduché. Stačí sa dostaviť na našu predajňu a tam sa Vám už budú venovať naši skúsení zamestnanci. Odmerajú dĺžku daného kúsku a dĺžku, o koľko je potrebné daný kúsok skrátiť. Kým budete čakať na skrátenie, radi si vás dovolíme obslúžiť kávičkou alebo čajom. Skracovanie na predajni netrvá viac ako pol hodinu takže sa nemusíte báť na dlhé čakanie. </a:t>
            </a:r>
          </a:p>
          <a:p>
            <a:pPr algn="ctr"/>
            <a:r>
              <a:rPr lang="sk-SK" sz="2000" b="1" dirty="0">
                <a:latin typeface="Comic Sans MS" panose="030F0702030302020204" pitchFamily="66" charset="0"/>
              </a:rPr>
              <a:t>Špeciálna ponuka! </a:t>
            </a:r>
            <a:r>
              <a:rPr lang="sk-SK" sz="2000" dirty="0">
                <a:latin typeface="Comic Sans MS" panose="030F0702030302020204" pitchFamily="66" charset="0"/>
              </a:rPr>
              <a:t>Ak je kúsok oblečenia, ktorý potrebuje podšiť našej značky s radosťou Vám ho podšijeme úplne </a:t>
            </a:r>
            <a:r>
              <a:rPr lang="sk-SK" sz="2000" b="1" dirty="0">
                <a:latin typeface="Comic Sans MS" panose="030F0702030302020204" pitchFamily="66" charset="0"/>
              </a:rPr>
              <a:t>zadarmo</a:t>
            </a:r>
            <a:r>
              <a:rPr lang="sk-SK" sz="2000" dirty="0">
                <a:latin typeface="Comic Sans MS" panose="030F0702030302020204" pitchFamily="66" charset="0"/>
              </a:rPr>
              <a:t>. Ak nie, nemusíte sa ničoho obávať, lebo cena bude samozrejme primeraná.</a:t>
            </a:r>
          </a:p>
        </p:txBody>
      </p:sp>
      <p:pic>
        <p:nvPicPr>
          <p:cNvPr id="6" name="Obrázok 5">
            <a:extLst>
              <a:ext uri="{FF2B5EF4-FFF2-40B4-BE49-F238E27FC236}">
                <a16:creationId xmlns:a16="http://schemas.microsoft.com/office/drawing/2014/main" id="{EC0EAF43-F9C9-8A99-1F41-25DAAF6CB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972" y="1600120"/>
            <a:ext cx="3638222" cy="3538374"/>
          </a:xfrm>
          <a:prstGeom prst="flowChartConnector">
            <a:avLst/>
          </a:prstGeom>
        </p:spPr>
      </p:pic>
    </p:spTree>
    <p:extLst>
      <p:ext uri="{BB962C8B-B14F-4D97-AF65-F5344CB8AC3E}">
        <p14:creationId xmlns:p14="http://schemas.microsoft.com/office/powerpoint/2010/main" val="64699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FF2AB10D-E2FB-975B-09F2-67A4CFBA54D0}"/>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rot="5400000">
            <a:off x="2660132" y="-2673867"/>
            <a:ext cx="6858001" cy="12205737"/>
          </a:xfrm>
          <a:prstGeom prst="rect">
            <a:avLst/>
          </a:prstGeom>
        </p:spPr>
      </p:pic>
      <p:sp>
        <p:nvSpPr>
          <p:cNvPr id="4" name="BlokTextu 3">
            <a:extLst>
              <a:ext uri="{FF2B5EF4-FFF2-40B4-BE49-F238E27FC236}">
                <a16:creationId xmlns:a16="http://schemas.microsoft.com/office/drawing/2014/main" id="{8F129F3C-0C0A-67C4-EC0B-4A4395DCF08B}"/>
              </a:ext>
            </a:extLst>
          </p:cNvPr>
          <p:cNvSpPr txBox="1"/>
          <p:nvPr/>
        </p:nvSpPr>
        <p:spPr>
          <a:xfrm>
            <a:off x="374073" y="363683"/>
            <a:ext cx="7550727" cy="923330"/>
          </a:xfrm>
          <a:prstGeom prst="rect">
            <a:avLst/>
          </a:prstGeom>
          <a:noFill/>
        </p:spPr>
        <p:txBody>
          <a:bodyPr wrap="square" rtlCol="0">
            <a:spAutoFit/>
          </a:bodyPr>
          <a:lstStyle/>
          <a:p>
            <a:r>
              <a:rPr lang="sk-SK" sz="5400" dirty="0" err="1">
                <a:latin typeface="Forte" panose="03060902040502070203" pitchFamily="66" charset="0"/>
              </a:rPr>
              <a:t>Custom</a:t>
            </a:r>
            <a:r>
              <a:rPr lang="sk-SK" sz="5400" dirty="0">
                <a:latin typeface="Forte" panose="03060902040502070203" pitchFamily="66" charset="0"/>
              </a:rPr>
              <a:t> </a:t>
            </a:r>
            <a:r>
              <a:rPr lang="sk-SK" sz="5400" dirty="0" err="1">
                <a:latin typeface="Forte" panose="03060902040502070203" pitchFamily="66" charset="0"/>
              </a:rPr>
              <a:t>made</a:t>
            </a:r>
            <a:r>
              <a:rPr lang="sk-SK" sz="5400" dirty="0">
                <a:latin typeface="Forte" panose="03060902040502070203" pitchFamily="66" charset="0"/>
              </a:rPr>
              <a:t> oblečenie</a:t>
            </a:r>
          </a:p>
        </p:txBody>
      </p:sp>
      <p:sp>
        <p:nvSpPr>
          <p:cNvPr id="5" name="BlokTextu 4">
            <a:extLst>
              <a:ext uri="{FF2B5EF4-FFF2-40B4-BE49-F238E27FC236}">
                <a16:creationId xmlns:a16="http://schemas.microsoft.com/office/drawing/2014/main" id="{2408FA7E-C523-5B7C-8F66-F873D384EAC0}"/>
              </a:ext>
            </a:extLst>
          </p:cNvPr>
          <p:cNvSpPr txBox="1"/>
          <p:nvPr/>
        </p:nvSpPr>
        <p:spPr>
          <a:xfrm>
            <a:off x="374073" y="1287013"/>
            <a:ext cx="10956079" cy="4401205"/>
          </a:xfrm>
          <a:prstGeom prst="rect">
            <a:avLst/>
          </a:prstGeom>
          <a:noFill/>
        </p:spPr>
        <p:txBody>
          <a:bodyPr wrap="square" rtlCol="0">
            <a:spAutoFit/>
          </a:bodyPr>
          <a:lstStyle/>
          <a:p>
            <a:r>
              <a:rPr lang="sk-SK" sz="2000" dirty="0">
                <a:latin typeface="Comic Sans MS" panose="030F0702030302020204" pitchFamily="66" charset="0"/>
              </a:rPr>
              <a:t>Ako ďalšiu službu Vám ponúkame </a:t>
            </a:r>
            <a:r>
              <a:rPr lang="sk-SK" sz="2000" b="1" dirty="0" err="1">
                <a:latin typeface="Comic Sans MS" panose="030F0702030302020204" pitchFamily="66" charset="0"/>
              </a:rPr>
              <a:t>custom</a:t>
            </a:r>
            <a:r>
              <a:rPr lang="sk-SK" sz="2000" b="1" dirty="0">
                <a:latin typeface="Comic Sans MS" panose="030F0702030302020204" pitchFamily="66" charset="0"/>
              </a:rPr>
              <a:t> </a:t>
            </a:r>
            <a:r>
              <a:rPr lang="sk-SK" sz="2000" b="1" dirty="0" err="1">
                <a:latin typeface="Comic Sans MS" panose="030F0702030302020204" pitchFamily="66" charset="0"/>
              </a:rPr>
              <a:t>made</a:t>
            </a:r>
            <a:r>
              <a:rPr lang="sk-SK" sz="2000" b="1" dirty="0">
                <a:latin typeface="Comic Sans MS" panose="030F0702030302020204" pitchFamily="66" charset="0"/>
              </a:rPr>
              <a:t> oblečenie </a:t>
            </a:r>
            <a:r>
              <a:rPr lang="sk-SK" sz="2000" dirty="0">
                <a:latin typeface="Comic Sans MS" panose="030F0702030302020204" pitchFamily="66" charset="0"/>
              </a:rPr>
              <a:t>(oblečenie navrhnuté na mieru). Navrhnúť si u nás môžete-tričká, mikiny a rifle. Oblečenie si avšak nemôžete navrhnúť nijak inak ako dostavením sa do našej predajne. </a:t>
            </a:r>
          </a:p>
          <a:p>
            <a:endParaRPr lang="sk-SK" sz="2000" dirty="0">
              <a:latin typeface="Comic Sans MS" panose="030F0702030302020204" pitchFamily="66" charset="0"/>
            </a:endParaRPr>
          </a:p>
          <a:p>
            <a:r>
              <a:rPr lang="sk-SK" sz="2000" b="1" dirty="0">
                <a:latin typeface="Comic Sans MS" panose="030F0702030302020204" pitchFamily="66" charset="0"/>
              </a:rPr>
              <a:t>Postup:</a:t>
            </a:r>
          </a:p>
          <a:p>
            <a:pPr marL="285750" indent="-285750">
              <a:buFont typeface="Arial" panose="020B0604020202020204" pitchFamily="34" charset="0"/>
              <a:buChar char="•"/>
            </a:pPr>
            <a:r>
              <a:rPr lang="sk-SK" sz="2000" dirty="0">
                <a:latin typeface="Comic Sans MS" panose="030F0702030302020204" pitchFamily="66" charset="0"/>
              </a:rPr>
              <a:t>dostavte sa do jednej z našich predajní</a:t>
            </a:r>
          </a:p>
          <a:p>
            <a:pPr marL="285750" indent="-285750">
              <a:buFont typeface="Arial" panose="020B0604020202020204" pitchFamily="34" charset="0"/>
              <a:buChar char="•"/>
            </a:pPr>
            <a:r>
              <a:rPr lang="sk-SK" sz="2000" dirty="0">
                <a:latin typeface="Comic Sans MS" panose="030F0702030302020204" pitchFamily="66" charset="0"/>
              </a:rPr>
              <a:t>tam sa Vám začnú venovať naši návrhári</a:t>
            </a:r>
          </a:p>
          <a:p>
            <a:pPr marL="285750" indent="-285750">
              <a:buFont typeface="Arial" panose="020B0604020202020204" pitchFamily="34" charset="0"/>
              <a:buChar char="•"/>
            </a:pPr>
            <a:r>
              <a:rPr lang="sk-SK" sz="2000" dirty="0">
                <a:latin typeface="Comic Sans MS" panose="030F0702030302020204" pitchFamily="66" charset="0"/>
              </a:rPr>
              <a:t>musíte mať už dopredu aspoň nejakú predstavu, ktorú Vám naši návrhári pomôžu zrealizovať</a:t>
            </a:r>
          </a:p>
          <a:p>
            <a:pPr marL="285750" indent="-285750">
              <a:buFont typeface="Arial" panose="020B0604020202020204" pitchFamily="34" charset="0"/>
              <a:buChar char="•"/>
            </a:pPr>
            <a:r>
              <a:rPr lang="sk-SK" sz="2000" dirty="0">
                <a:latin typeface="Comic Sans MS" panose="030F0702030302020204" pitchFamily="66" charset="0"/>
              </a:rPr>
              <a:t>popri navrhovaní Vás samozrejme obslúžime nejakým nápojom</a:t>
            </a:r>
          </a:p>
          <a:p>
            <a:pPr marL="285750" indent="-285750">
              <a:buFont typeface="Arial" panose="020B0604020202020204" pitchFamily="34" charset="0"/>
              <a:buChar char="•"/>
            </a:pPr>
            <a:r>
              <a:rPr lang="sk-SK" sz="2000" dirty="0">
                <a:latin typeface="Comic Sans MS" panose="030F0702030302020204" pitchFamily="66" charset="0"/>
              </a:rPr>
              <a:t>celkové realizovanie Vášho návrhu a konzultácia trvá cca 1 hodinku</a:t>
            </a:r>
          </a:p>
          <a:p>
            <a:pPr marL="285750" indent="-285750">
              <a:buFont typeface="Arial" panose="020B0604020202020204" pitchFamily="34" charset="0"/>
              <a:buChar char="•"/>
            </a:pPr>
            <a:r>
              <a:rPr lang="sk-SK" sz="2000" dirty="0">
                <a:latin typeface="Comic Sans MS" panose="030F0702030302020204" pitchFamily="66" charset="0"/>
              </a:rPr>
              <a:t>po dokončení navrhovania môžete odísť a dostaviť sa stačí tak o 5 pracovné dni</a:t>
            </a:r>
          </a:p>
          <a:p>
            <a:pPr marL="285750" indent="-285750">
              <a:buFont typeface="Arial" panose="020B0604020202020204" pitchFamily="34" charset="0"/>
              <a:buChar char="•"/>
            </a:pPr>
            <a:r>
              <a:rPr lang="sk-SK" sz="2000" dirty="0">
                <a:latin typeface="Comic Sans MS" panose="030F0702030302020204" pitchFamily="66" charset="0"/>
              </a:rPr>
              <a:t>poslednú vec, ktorú bude potrebné urobiť je vyplatiť stanovenú čiastku, ktorá sa pohybuje od 45 do 60 €</a:t>
            </a:r>
          </a:p>
        </p:txBody>
      </p:sp>
    </p:spTree>
    <p:extLst>
      <p:ext uri="{BB962C8B-B14F-4D97-AF65-F5344CB8AC3E}">
        <p14:creationId xmlns:p14="http://schemas.microsoft.com/office/powerpoint/2010/main" val="94029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1478F4D3-DD8C-8151-C526-00DF569427EF}"/>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5400000">
            <a:off x="2666999" y="-2667000"/>
            <a:ext cx="6858002" cy="12192001"/>
          </a:xfrm>
          <a:prstGeom prst="rect">
            <a:avLst/>
          </a:prstGeom>
        </p:spPr>
      </p:pic>
      <p:sp>
        <p:nvSpPr>
          <p:cNvPr id="6" name="BlokTextu 5">
            <a:extLst>
              <a:ext uri="{FF2B5EF4-FFF2-40B4-BE49-F238E27FC236}">
                <a16:creationId xmlns:a16="http://schemas.microsoft.com/office/drawing/2014/main" id="{9120D81E-C88B-2A83-F17E-F5191426EB1A}"/>
              </a:ext>
            </a:extLst>
          </p:cNvPr>
          <p:cNvSpPr txBox="1"/>
          <p:nvPr/>
        </p:nvSpPr>
        <p:spPr>
          <a:xfrm>
            <a:off x="259533" y="223404"/>
            <a:ext cx="11470011" cy="1754326"/>
          </a:xfrm>
          <a:prstGeom prst="rect">
            <a:avLst/>
          </a:prstGeom>
          <a:noFill/>
        </p:spPr>
        <p:txBody>
          <a:bodyPr wrap="square" rtlCol="0">
            <a:spAutoFit/>
          </a:bodyPr>
          <a:lstStyle/>
          <a:p>
            <a:r>
              <a:rPr lang="sk-SK" sz="5400" dirty="0">
                <a:latin typeface="Forte" panose="03060902040502070203" pitchFamily="66" charset="0"/>
              </a:rPr>
              <a:t>100% recyklované a bavlnené oblečenie</a:t>
            </a:r>
          </a:p>
        </p:txBody>
      </p:sp>
      <p:sp>
        <p:nvSpPr>
          <p:cNvPr id="7" name="BlokTextu 6">
            <a:extLst>
              <a:ext uri="{FF2B5EF4-FFF2-40B4-BE49-F238E27FC236}">
                <a16:creationId xmlns:a16="http://schemas.microsoft.com/office/drawing/2014/main" id="{2F2BC04A-4B95-0221-3D21-E44FFEA2A34C}"/>
              </a:ext>
            </a:extLst>
          </p:cNvPr>
          <p:cNvSpPr txBox="1"/>
          <p:nvPr/>
        </p:nvSpPr>
        <p:spPr>
          <a:xfrm>
            <a:off x="259534" y="1982203"/>
            <a:ext cx="7644246" cy="3785652"/>
          </a:xfrm>
          <a:prstGeom prst="rect">
            <a:avLst/>
          </a:prstGeom>
          <a:noFill/>
        </p:spPr>
        <p:txBody>
          <a:bodyPr wrap="square" rtlCol="0">
            <a:spAutoFit/>
          </a:bodyPr>
          <a:lstStyle/>
          <a:p>
            <a:r>
              <a:rPr lang="sk-SK" sz="2000" dirty="0">
                <a:latin typeface="Comic Sans MS" panose="030F0702030302020204" pitchFamily="66" charset="0"/>
              </a:rPr>
              <a:t> Keďže nám záleží na životnom prostredí, tak Vám ako jedna z mála firiem v dnešnej dobe ponúkame </a:t>
            </a:r>
            <a:r>
              <a:rPr lang="sk-SK" sz="2000" b="1" dirty="0">
                <a:latin typeface="Comic Sans MS" panose="030F0702030302020204" pitchFamily="66" charset="0"/>
              </a:rPr>
              <a:t>100% recyklované a bavlnené oblečenie</a:t>
            </a:r>
            <a:r>
              <a:rPr lang="sk-SK" sz="2000" dirty="0">
                <a:latin typeface="Comic Sans MS" panose="030F0702030302020204" pitchFamily="66" charset="0"/>
              </a:rPr>
              <a:t>.</a:t>
            </a:r>
          </a:p>
          <a:p>
            <a:r>
              <a:rPr lang="sk-SK" sz="2000" b="1" dirty="0">
                <a:latin typeface="Comic Sans MS" panose="030F0702030302020204" pitchFamily="66" charset="0"/>
              </a:rPr>
              <a:t> Recyklácia textilu </a:t>
            </a:r>
            <a:r>
              <a:rPr lang="sk-SK" sz="2000" dirty="0">
                <a:latin typeface="Comic Sans MS" panose="030F0702030302020204" pitchFamily="66" charset="0"/>
              </a:rPr>
              <a:t>je proces zhodnocovania vlákien, priadze alebo textílií a ich opätovného spracovania na úžitkové produkty. Cieľom recyklácie textilného odpadu, je chrániť prírodu prostredníctvom a znížiť množstvo odpadu na skládkach a v spaľovniach. </a:t>
            </a:r>
          </a:p>
          <a:p>
            <a:r>
              <a:rPr lang="sk-SK" sz="2000" b="1" dirty="0">
                <a:latin typeface="Comic Sans MS" panose="030F0702030302020204" pitchFamily="66" charset="0"/>
              </a:rPr>
              <a:t> Bavlna </a:t>
            </a:r>
            <a:r>
              <a:rPr lang="sk-SK" sz="2000" dirty="0">
                <a:latin typeface="Comic Sans MS" panose="030F0702030302020204" pitchFamily="66" charset="0"/>
              </a:rPr>
              <a:t>(</a:t>
            </a:r>
            <a:r>
              <a:rPr lang="sk-SK" sz="2000" dirty="0" err="1">
                <a:latin typeface="Comic Sans MS" panose="030F0702030302020204" pitchFamily="66" charset="0"/>
              </a:rPr>
              <a:t>cotton</a:t>
            </a:r>
            <a:r>
              <a:rPr lang="sk-SK" sz="2000" dirty="0">
                <a:latin typeface="Comic Sans MS" panose="030F0702030302020204" pitchFamily="66" charset="0"/>
              </a:rPr>
              <a:t>) je najdôležitejšia zo všetkých plodín pestovaných na výrobu textilného vlákna. Vlákna sa získavajú z plodov kríka </a:t>
            </a:r>
            <a:r>
              <a:rPr lang="sk-SK" sz="2000" b="1" dirty="0">
                <a:latin typeface="Comic Sans MS" panose="030F0702030302020204" pitchFamily="66" charset="0"/>
              </a:rPr>
              <a:t>bavlníka</a:t>
            </a:r>
            <a:r>
              <a:rPr lang="sk-SK" sz="2000" dirty="0">
                <a:latin typeface="Comic Sans MS" panose="030F0702030302020204" pitchFamily="66" charset="0"/>
              </a:rPr>
              <a:t>. Je veľmi pohodlná a predovšetkým je to jeden z najkvalitnejších zdrojov na výrobu textilu.</a:t>
            </a:r>
          </a:p>
        </p:txBody>
      </p:sp>
      <p:pic>
        <p:nvPicPr>
          <p:cNvPr id="4" name="Obrázok 3">
            <a:extLst>
              <a:ext uri="{FF2B5EF4-FFF2-40B4-BE49-F238E27FC236}">
                <a16:creationId xmlns:a16="http://schemas.microsoft.com/office/drawing/2014/main" id="{06B6C8DD-4E87-4EDA-135E-95586F575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359" y="2201135"/>
            <a:ext cx="3223063" cy="3223063"/>
          </a:xfrm>
          <a:prstGeom prst="roundRect">
            <a:avLst/>
          </a:prstGeom>
        </p:spPr>
      </p:pic>
    </p:spTree>
    <p:extLst>
      <p:ext uri="{BB962C8B-B14F-4D97-AF65-F5344CB8AC3E}">
        <p14:creationId xmlns:p14="http://schemas.microsoft.com/office/powerpoint/2010/main" val="348008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4131E01C-4EE9-E167-536A-82A44E08C37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650196" y="-2669249"/>
            <a:ext cx="6872555" cy="12211053"/>
          </a:xfrm>
          <a:prstGeom prst="rect">
            <a:avLst/>
          </a:prstGeom>
        </p:spPr>
      </p:pic>
      <p:sp>
        <p:nvSpPr>
          <p:cNvPr id="6" name="BlokTextu 5">
            <a:extLst>
              <a:ext uri="{FF2B5EF4-FFF2-40B4-BE49-F238E27FC236}">
                <a16:creationId xmlns:a16="http://schemas.microsoft.com/office/drawing/2014/main" id="{1FE1137C-054E-7397-3A35-3C052C95CDE5}"/>
              </a:ext>
            </a:extLst>
          </p:cNvPr>
          <p:cNvSpPr txBox="1"/>
          <p:nvPr/>
        </p:nvSpPr>
        <p:spPr>
          <a:xfrm>
            <a:off x="453850" y="235298"/>
            <a:ext cx="4565908" cy="923330"/>
          </a:xfrm>
          <a:prstGeom prst="rect">
            <a:avLst/>
          </a:prstGeom>
          <a:noFill/>
        </p:spPr>
        <p:txBody>
          <a:bodyPr wrap="square" rtlCol="0">
            <a:spAutoFit/>
          </a:bodyPr>
          <a:lstStyle/>
          <a:p>
            <a:r>
              <a:rPr lang="sk-SK" sz="5400" dirty="0">
                <a:latin typeface="Forte" panose="03060902040502070203" pitchFamily="66" charset="0"/>
              </a:rPr>
              <a:t>Na koniec...</a:t>
            </a:r>
          </a:p>
        </p:txBody>
      </p:sp>
      <p:sp>
        <p:nvSpPr>
          <p:cNvPr id="7" name="BlokTextu 6">
            <a:extLst>
              <a:ext uri="{FF2B5EF4-FFF2-40B4-BE49-F238E27FC236}">
                <a16:creationId xmlns:a16="http://schemas.microsoft.com/office/drawing/2014/main" id="{275F61E0-0A3E-31AD-0740-D932727158AB}"/>
              </a:ext>
            </a:extLst>
          </p:cNvPr>
          <p:cNvSpPr txBox="1"/>
          <p:nvPr/>
        </p:nvSpPr>
        <p:spPr>
          <a:xfrm>
            <a:off x="918529" y="1736357"/>
            <a:ext cx="5553881" cy="954107"/>
          </a:xfrm>
          <a:prstGeom prst="rect">
            <a:avLst/>
          </a:prstGeom>
          <a:noFill/>
        </p:spPr>
        <p:txBody>
          <a:bodyPr wrap="square" rtlCol="0">
            <a:spAutoFit/>
          </a:bodyPr>
          <a:lstStyle/>
          <a:p>
            <a:pPr algn="ctr"/>
            <a:r>
              <a:rPr lang="sk-SK" sz="2800" dirty="0">
                <a:latin typeface="Comic Sans MS" panose="030F0702030302020204" pitchFamily="66" charset="0"/>
              </a:rPr>
              <a:t>...pár naozaj vydarených kúskov z našej najnovšej kolekcie:</a:t>
            </a:r>
          </a:p>
        </p:txBody>
      </p:sp>
      <p:sp>
        <p:nvSpPr>
          <p:cNvPr id="8" name="Obdĺžnik: zaoblené rohy 7">
            <a:extLst>
              <a:ext uri="{FF2B5EF4-FFF2-40B4-BE49-F238E27FC236}">
                <a16:creationId xmlns:a16="http://schemas.microsoft.com/office/drawing/2014/main" id="{555112D7-4DF3-468C-F9F8-F49BA3C52A21}"/>
              </a:ext>
            </a:extLst>
          </p:cNvPr>
          <p:cNvSpPr/>
          <p:nvPr/>
        </p:nvSpPr>
        <p:spPr>
          <a:xfrm>
            <a:off x="349062" y="2911451"/>
            <a:ext cx="6972777" cy="346512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9" name="Obrázok 8">
            <a:extLst>
              <a:ext uri="{FF2B5EF4-FFF2-40B4-BE49-F238E27FC236}">
                <a16:creationId xmlns:a16="http://schemas.microsoft.com/office/drawing/2014/main" id="{9AFDF587-3C23-9335-3F4A-6427FF5EBCB5}"/>
              </a:ext>
            </a:extLst>
          </p:cNvPr>
          <p:cNvPicPr>
            <a:picLocks noChangeAspect="1"/>
          </p:cNvPicPr>
          <p:nvPr/>
        </p:nvPicPr>
        <p:blipFill>
          <a:blip r:embed="rId3"/>
          <a:stretch>
            <a:fillRect/>
          </a:stretch>
        </p:blipFill>
        <p:spPr>
          <a:xfrm>
            <a:off x="631682" y="3196472"/>
            <a:ext cx="2197295" cy="2746619"/>
          </a:xfrm>
          <a:prstGeom prst="roundRect">
            <a:avLst/>
          </a:prstGeom>
        </p:spPr>
      </p:pic>
      <p:pic>
        <p:nvPicPr>
          <p:cNvPr id="10" name="Obrázok 9">
            <a:extLst>
              <a:ext uri="{FF2B5EF4-FFF2-40B4-BE49-F238E27FC236}">
                <a16:creationId xmlns:a16="http://schemas.microsoft.com/office/drawing/2014/main" id="{B0BD8AF0-0AEB-591B-8BDD-1F9A6EFF8FFE}"/>
              </a:ext>
            </a:extLst>
          </p:cNvPr>
          <p:cNvPicPr>
            <a:picLocks noChangeAspect="1"/>
          </p:cNvPicPr>
          <p:nvPr/>
        </p:nvPicPr>
        <p:blipFill>
          <a:blip r:embed="rId4"/>
          <a:stretch>
            <a:fillRect/>
          </a:stretch>
        </p:blipFill>
        <p:spPr>
          <a:xfrm>
            <a:off x="3032897" y="3183440"/>
            <a:ext cx="2197295" cy="2751532"/>
          </a:xfrm>
          <a:prstGeom prst="roundRect">
            <a:avLst/>
          </a:prstGeom>
        </p:spPr>
      </p:pic>
      <p:pic>
        <p:nvPicPr>
          <p:cNvPr id="11" name="Obrázok 10">
            <a:extLst>
              <a:ext uri="{FF2B5EF4-FFF2-40B4-BE49-F238E27FC236}">
                <a16:creationId xmlns:a16="http://schemas.microsoft.com/office/drawing/2014/main" id="{0522211C-ED40-D168-4C3D-9FED67EF3085}"/>
              </a:ext>
            </a:extLst>
          </p:cNvPr>
          <p:cNvPicPr>
            <a:picLocks noChangeAspect="1"/>
          </p:cNvPicPr>
          <p:nvPr/>
        </p:nvPicPr>
        <p:blipFill>
          <a:blip r:embed="rId5"/>
          <a:stretch>
            <a:fillRect/>
          </a:stretch>
        </p:blipFill>
        <p:spPr>
          <a:xfrm>
            <a:off x="5404723" y="3188353"/>
            <a:ext cx="1655819" cy="2746619"/>
          </a:xfrm>
          <a:prstGeom prst="roundRect">
            <a:avLst/>
          </a:prstGeom>
        </p:spPr>
      </p:pic>
      <p:sp>
        <p:nvSpPr>
          <p:cNvPr id="12" name="BlokTextu 11">
            <a:extLst>
              <a:ext uri="{FF2B5EF4-FFF2-40B4-BE49-F238E27FC236}">
                <a16:creationId xmlns:a16="http://schemas.microsoft.com/office/drawing/2014/main" id="{73554863-7697-9F94-F527-FECF93A4167C}"/>
              </a:ext>
            </a:extLst>
          </p:cNvPr>
          <p:cNvSpPr txBox="1"/>
          <p:nvPr/>
        </p:nvSpPr>
        <p:spPr>
          <a:xfrm>
            <a:off x="6429876" y="678912"/>
            <a:ext cx="5762124" cy="954107"/>
          </a:xfrm>
          <a:prstGeom prst="rect">
            <a:avLst/>
          </a:prstGeom>
          <a:noFill/>
        </p:spPr>
        <p:txBody>
          <a:bodyPr wrap="square" rtlCol="0">
            <a:spAutoFit/>
          </a:bodyPr>
          <a:lstStyle/>
          <a:p>
            <a:pPr algn="ctr"/>
            <a:r>
              <a:rPr lang="sk-SK" sz="2800" dirty="0">
                <a:latin typeface="Comic Sans MS" panose="030F0702030302020204" pitchFamily="66" charset="0"/>
              </a:rPr>
              <a:t>...preto ak sa Vám naša ponuka zapáčila, prosím kontaktujte nás:</a:t>
            </a:r>
          </a:p>
        </p:txBody>
      </p:sp>
      <p:sp>
        <p:nvSpPr>
          <p:cNvPr id="13" name="Obdĺžnik: zaoblené rohy 12">
            <a:extLst>
              <a:ext uri="{FF2B5EF4-FFF2-40B4-BE49-F238E27FC236}">
                <a16:creationId xmlns:a16="http://schemas.microsoft.com/office/drawing/2014/main" id="{19EC3D8A-8330-1C5C-A673-7ACC2FB2C8AB}"/>
              </a:ext>
            </a:extLst>
          </p:cNvPr>
          <p:cNvSpPr/>
          <p:nvPr/>
        </p:nvSpPr>
        <p:spPr>
          <a:xfrm>
            <a:off x="7400466" y="1771518"/>
            <a:ext cx="4012785" cy="1837892"/>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BlokTextu 13">
            <a:extLst>
              <a:ext uri="{FF2B5EF4-FFF2-40B4-BE49-F238E27FC236}">
                <a16:creationId xmlns:a16="http://schemas.microsoft.com/office/drawing/2014/main" id="{B28F5680-1C35-09FA-2767-449B7EEDBDED}"/>
              </a:ext>
            </a:extLst>
          </p:cNvPr>
          <p:cNvSpPr txBox="1"/>
          <p:nvPr/>
        </p:nvSpPr>
        <p:spPr>
          <a:xfrm>
            <a:off x="7667889" y="1874856"/>
            <a:ext cx="3745362" cy="1631216"/>
          </a:xfrm>
          <a:prstGeom prst="rect">
            <a:avLst/>
          </a:prstGeom>
          <a:noFill/>
        </p:spPr>
        <p:txBody>
          <a:bodyPr wrap="square" rtlCol="0">
            <a:spAutoFit/>
          </a:bodyPr>
          <a:lstStyle/>
          <a:p>
            <a:r>
              <a:rPr lang="es-ES" sz="2000" dirty="0">
                <a:latin typeface="Comic Sans MS" panose="030F0702030302020204" pitchFamily="66" charset="0"/>
              </a:rPr>
              <a:t>E-mail</a:t>
            </a:r>
          </a:p>
          <a:p>
            <a:r>
              <a:rPr lang="es-ES" sz="2000" dirty="0">
                <a:latin typeface="Comic Sans MS" panose="030F0702030302020204" pitchFamily="66" charset="0"/>
              </a:rPr>
              <a:t>klapkova.sara40@gmail.com</a:t>
            </a:r>
          </a:p>
          <a:p>
            <a:endParaRPr lang="sk-SK" sz="2000" dirty="0">
              <a:latin typeface="Comic Sans MS" panose="030F0702030302020204" pitchFamily="66" charset="0"/>
            </a:endParaRPr>
          </a:p>
          <a:p>
            <a:r>
              <a:rPr lang="es-ES" sz="2000" dirty="0">
                <a:latin typeface="Comic Sans MS" panose="030F0702030302020204" pitchFamily="66" charset="0"/>
              </a:rPr>
              <a:t>Telefón</a:t>
            </a:r>
          </a:p>
          <a:p>
            <a:r>
              <a:rPr lang="es-ES" sz="2000" dirty="0">
                <a:latin typeface="Comic Sans MS" panose="030F0702030302020204" pitchFamily="66" charset="0"/>
              </a:rPr>
              <a:t>+421 9xx 7xx 6xx</a:t>
            </a:r>
            <a:endParaRPr lang="sk-SK" sz="2000" dirty="0">
              <a:latin typeface="Comic Sans MS" panose="030F0702030302020204" pitchFamily="66" charset="0"/>
            </a:endParaRPr>
          </a:p>
        </p:txBody>
      </p:sp>
      <p:sp>
        <p:nvSpPr>
          <p:cNvPr id="15" name="BlokTextu 14">
            <a:extLst>
              <a:ext uri="{FF2B5EF4-FFF2-40B4-BE49-F238E27FC236}">
                <a16:creationId xmlns:a16="http://schemas.microsoft.com/office/drawing/2014/main" id="{CE536C38-856B-0661-DEE5-422D7313A746}"/>
              </a:ext>
            </a:extLst>
          </p:cNvPr>
          <p:cNvSpPr txBox="1"/>
          <p:nvPr/>
        </p:nvSpPr>
        <p:spPr>
          <a:xfrm>
            <a:off x="7525759" y="4286875"/>
            <a:ext cx="3745362" cy="954107"/>
          </a:xfrm>
          <a:prstGeom prst="rect">
            <a:avLst/>
          </a:prstGeom>
          <a:noFill/>
        </p:spPr>
        <p:txBody>
          <a:bodyPr wrap="square" rtlCol="0">
            <a:spAutoFit/>
          </a:bodyPr>
          <a:lstStyle/>
          <a:p>
            <a:pPr algn="ctr"/>
            <a:r>
              <a:rPr lang="sk-SK" sz="2800" dirty="0">
                <a:latin typeface="Comic Sans MS" panose="030F0702030302020204" pitchFamily="66" charset="0"/>
              </a:rPr>
              <a:t>...vopred Ďakujeme za podporu&lt;3</a:t>
            </a:r>
          </a:p>
        </p:txBody>
      </p:sp>
    </p:spTree>
    <p:extLst>
      <p:ext uri="{BB962C8B-B14F-4D97-AF65-F5344CB8AC3E}">
        <p14:creationId xmlns:p14="http://schemas.microsoft.com/office/powerpoint/2010/main" val="137360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750</Words>
  <Application>Microsoft Office PowerPoint</Application>
  <PresentationFormat>Širokouhlá</PresentationFormat>
  <Paragraphs>61</Paragraphs>
  <Slides>8</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8</vt:i4>
      </vt:variant>
    </vt:vector>
  </HeadingPairs>
  <TitlesOfParts>
    <vt:vector size="14" baseType="lpstr">
      <vt:lpstr>Arial</vt:lpstr>
      <vt:lpstr>Calibri</vt:lpstr>
      <vt:lpstr>Calibri Light</vt:lpstr>
      <vt:lpstr>Comic Sans MS</vt:lpstr>
      <vt:lpstr>Forte</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Sára Klapková</dc:creator>
  <cp:lastModifiedBy>Sára Klapková</cp:lastModifiedBy>
  <cp:revision>6</cp:revision>
  <dcterms:created xsi:type="dcterms:W3CDTF">2025-04-01T13:53:10Z</dcterms:created>
  <dcterms:modified xsi:type="dcterms:W3CDTF">2025-04-02T14:12:57Z</dcterms:modified>
</cp:coreProperties>
</file>